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4"/>
  </p:sldMasterIdLst>
  <p:sldIdLst>
    <p:sldId id="256" r:id="rId5"/>
    <p:sldId id="322" r:id="rId6"/>
    <p:sldId id="295" r:id="rId7"/>
    <p:sldId id="323" r:id="rId8"/>
    <p:sldId id="260" r:id="rId9"/>
    <p:sldId id="264" r:id="rId10"/>
    <p:sldId id="263" r:id="rId11"/>
    <p:sldId id="301" r:id="rId12"/>
    <p:sldId id="302" r:id="rId13"/>
    <p:sldId id="303" r:id="rId14"/>
    <p:sldId id="304" r:id="rId15"/>
    <p:sldId id="305" r:id="rId16"/>
    <p:sldId id="306" r:id="rId17"/>
    <p:sldId id="282" r:id="rId18"/>
    <p:sldId id="307" r:id="rId19"/>
    <p:sldId id="317" r:id="rId20"/>
    <p:sldId id="324" r:id="rId21"/>
    <p:sldId id="325" r:id="rId22"/>
    <p:sldId id="320" r:id="rId23"/>
    <p:sldId id="321" r:id="rId24"/>
    <p:sldId id="326" r:id="rId25"/>
    <p:sldId id="310" r:id="rId26"/>
    <p:sldId id="267" r:id="rId27"/>
    <p:sldId id="312" r:id="rId28"/>
    <p:sldId id="327" r:id="rId29"/>
    <p:sldId id="328" r:id="rId30"/>
    <p:sldId id="329" r:id="rId31"/>
    <p:sldId id="330"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4660"/>
  </p:normalViewPr>
  <p:slideViewPr>
    <p:cSldViewPr snapToGrid="0">
      <p:cViewPr varScale="1">
        <p:scale>
          <a:sx n="68" d="100"/>
          <a:sy n="68" d="100"/>
        </p:scale>
        <p:origin x="90" y="16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B144A0F-CAAA-4045-9D61-28B3E7292342}" type="datetimeFigureOut">
              <a:rPr lang="en-GB" smtClean="0"/>
              <a:t>26/02/2024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FCA08E-E921-43BF-9CC1-D94826BEA256}" type="slidenum">
              <a:rPr lang="en-GB" smtClean="0"/>
              <a:t>‹#›</a:t>
            </a:fld>
            <a:endParaRPr lang="en-GB"/>
          </a:p>
        </p:txBody>
      </p:sp>
    </p:spTree>
    <p:extLst>
      <p:ext uri="{BB962C8B-B14F-4D97-AF65-F5344CB8AC3E}">
        <p14:creationId xmlns:p14="http://schemas.microsoft.com/office/powerpoint/2010/main" val="23209523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144A0F-CAAA-4045-9D61-28B3E7292342}" type="datetimeFigureOut">
              <a:rPr lang="en-GB" smtClean="0"/>
              <a:t>26/02/2024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FCA08E-E921-43BF-9CC1-D94826BEA256}" type="slidenum">
              <a:rPr lang="en-GB" smtClean="0"/>
              <a:t>‹#›</a:t>
            </a:fld>
            <a:endParaRPr lang="en-GB"/>
          </a:p>
        </p:txBody>
      </p:sp>
    </p:spTree>
    <p:extLst>
      <p:ext uri="{BB962C8B-B14F-4D97-AF65-F5344CB8AC3E}">
        <p14:creationId xmlns:p14="http://schemas.microsoft.com/office/powerpoint/2010/main" val="3070826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144A0F-CAAA-4045-9D61-28B3E7292342}" type="datetimeFigureOut">
              <a:rPr lang="en-GB" smtClean="0"/>
              <a:t>26/02/2024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FCA08E-E921-43BF-9CC1-D94826BEA256}" type="slidenum">
              <a:rPr lang="en-GB" smtClean="0"/>
              <a:t>‹#›</a:t>
            </a:fld>
            <a:endParaRPr lang="en-GB"/>
          </a:p>
        </p:txBody>
      </p:sp>
    </p:spTree>
    <p:extLst>
      <p:ext uri="{BB962C8B-B14F-4D97-AF65-F5344CB8AC3E}">
        <p14:creationId xmlns:p14="http://schemas.microsoft.com/office/powerpoint/2010/main" val="17392722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B144A0F-CAAA-4045-9D61-28B3E7292342}" type="datetimeFigureOut">
              <a:rPr lang="en-GB" smtClean="0"/>
              <a:t>26/02/2024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FCA08E-E921-43BF-9CC1-D94826BEA256}" type="slidenum">
              <a:rPr lang="en-GB" smtClean="0"/>
              <a:t>‹#›</a:t>
            </a:fld>
            <a:endParaRPr lang="en-GB"/>
          </a:p>
        </p:txBody>
      </p:sp>
    </p:spTree>
    <p:extLst>
      <p:ext uri="{BB962C8B-B14F-4D97-AF65-F5344CB8AC3E}">
        <p14:creationId xmlns:p14="http://schemas.microsoft.com/office/powerpoint/2010/main" val="11336358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B144A0F-CAAA-4045-9D61-28B3E7292342}" type="datetimeFigureOut">
              <a:rPr lang="en-GB" smtClean="0"/>
              <a:t>26/02/2024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FCA08E-E921-43BF-9CC1-D94826BEA256}" type="slidenum">
              <a:rPr lang="en-GB" smtClean="0"/>
              <a:t>‹#›</a:t>
            </a:fld>
            <a:endParaRPr lang="en-GB"/>
          </a:p>
        </p:txBody>
      </p:sp>
    </p:spTree>
    <p:extLst>
      <p:ext uri="{BB962C8B-B14F-4D97-AF65-F5344CB8AC3E}">
        <p14:creationId xmlns:p14="http://schemas.microsoft.com/office/powerpoint/2010/main" val="2635536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B144A0F-CAAA-4045-9D61-28B3E7292342}" type="datetimeFigureOut">
              <a:rPr lang="en-GB" smtClean="0"/>
              <a:t>26/02/2024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FCA08E-E921-43BF-9CC1-D94826BEA256}" type="slidenum">
              <a:rPr lang="en-GB" smtClean="0"/>
              <a:t>‹#›</a:t>
            </a:fld>
            <a:endParaRPr lang="en-GB"/>
          </a:p>
        </p:txBody>
      </p:sp>
    </p:spTree>
    <p:extLst>
      <p:ext uri="{BB962C8B-B14F-4D97-AF65-F5344CB8AC3E}">
        <p14:creationId xmlns:p14="http://schemas.microsoft.com/office/powerpoint/2010/main" val="34622572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144A0F-CAAA-4045-9D61-28B3E7292342}" type="datetimeFigureOut">
              <a:rPr lang="en-GB" smtClean="0"/>
              <a:t>26/02/2024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FCA08E-E921-43BF-9CC1-D94826BEA256}" type="slidenum">
              <a:rPr lang="en-GB" smtClean="0"/>
              <a:t>‹#›</a:t>
            </a:fld>
            <a:endParaRPr lang="en-GB"/>
          </a:p>
        </p:txBody>
      </p:sp>
    </p:spTree>
    <p:extLst>
      <p:ext uri="{BB962C8B-B14F-4D97-AF65-F5344CB8AC3E}">
        <p14:creationId xmlns:p14="http://schemas.microsoft.com/office/powerpoint/2010/main" val="1490706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B144A0F-CAAA-4045-9D61-28B3E7292342}" type="datetimeFigureOut">
              <a:rPr lang="en-GB" smtClean="0"/>
              <a:t>26/02/2024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FCA08E-E921-43BF-9CC1-D94826BEA256}" type="slidenum">
              <a:rPr lang="en-GB" smtClean="0"/>
              <a:t>‹#›</a:t>
            </a:fld>
            <a:endParaRPr lang="en-GB"/>
          </a:p>
        </p:txBody>
      </p:sp>
    </p:spTree>
    <p:extLst>
      <p:ext uri="{BB962C8B-B14F-4D97-AF65-F5344CB8AC3E}">
        <p14:creationId xmlns:p14="http://schemas.microsoft.com/office/powerpoint/2010/main" val="3914537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FCA08E-E921-43BF-9CC1-D94826BEA256}" type="slidenum">
              <a:rPr lang="en-GB" smtClean="0"/>
              <a:t>‹#›</a:t>
            </a:fld>
            <a:endParaRPr lang="en-GB"/>
          </a:p>
        </p:txBody>
      </p:sp>
      <p:sp>
        <p:nvSpPr>
          <p:cNvPr id="5" name="Date Placeholder 4"/>
          <p:cNvSpPr>
            <a:spLocks noGrp="1"/>
          </p:cNvSpPr>
          <p:nvPr>
            <p:ph type="dt" sz="half" idx="10"/>
          </p:nvPr>
        </p:nvSpPr>
        <p:spPr/>
        <p:txBody>
          <a:bodyPr/>
          <a:lstStyle/>
          <a:p>
            <a:fld id="{9B144A0F-CAAA-4045-9D61-28B3E7292342}" type="datetimeFigureOut">
              <a:rPr lang="en-GB" smtClean="0"/>
              <a:t>26/02/2024</a:t>
            </a:fld>
            <a:endParaRPr lang="en-GB"/>
          </a:p>
        </p:txBody>
      </p:sp>
    </p:spTree>
    <p:extLst>
      <p:ext uri="{BB962C8B-B14F-4D97-AF65-F5344CB8AC3E}">
        <p14:creationId xmlns:p14="http://schemas.microsoft.com/office/powerpoint/2010/main" val="22748421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144A0F-CAAA-4045-9D61-28B3E7292342}" type="datetimeFigureOut">
              <a:rPr lang="en-GB" smtClean="0"/>
              <a:t>26/02/2024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FCA08E-E921-43BF-9CC1-D94826BEA256}" type="slidenum">
              <a:rPr lang="en-GB" smtClean="0"/>
              <a:t>‹#›</a:t>
            </a:fld>
            <a:endParaRPr lang="en-GB"/>
          </a:p>
        </p:txBody>
      </p:sp>
    </p:spTree>
    <p:extLst>
      <p:ext uri="{BB962C8B-B14F-4D97-AF65-F5344CB8AC3E}">
        <p14:creationId xmlns:p14="http://schemas.microsoft.com/office/powerpoint/2010/main" val="2247750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144A0F-CAAA-4045-9D61-28B3E7292342}" type="datetimeFigureOut">
              <a:rPr lang="en-GB" smtClean="0"/>
              <a:t>26/02/2024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FCA08E-E921-43BF-9CC1-D94826BEA25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736483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144A0F-CAAA-4045-9D61-28B3E7292342}" type="datetimeFigureOut">
              <a:rPr lang="en-GB" smtClean="0"/>
              <a:t>26/02/2024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FCA08E-E921-43BF-9CC1-D94826BEA256}" type="slidenum">
              <a:rPr lang="en-GB" smtClean="0"/>
              <a:t>‹#›</a:t>
            </a:fld>
            <a:endParaRPr lang="en-GB"/>
          </a:p>
        </p:txBody>
      </p:sp>
    </p:spTree>
    <p:extLst>
      <p:ext uri="{BB962C8B-B14F-4D97-AF65-F5344CB8AC3E}">
        <p14:creationId xmlns:p14="http://schemas.microsoft.com/office/powerpoint/2010/main" val="36226628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144A0F-CAAA-4045-9D61-28B3E7292342}" type="datetimeFigureOut">
              <a:rPr lang="en-GB" smtClean="0"/>
              <a:t>26/02/2024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FCA08E-E921-43BF-9CC1-D94826BEA25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802096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144A0F-CAAA-4045-9D61-28B3E7292342}" type="datetimeFigureOut">
              <a:rPr lang="en-GB" smtClean="0"/>
              <a:t>26/02/2024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FCA08E-E921-43BF-9CC1-D94826BEA256}" type="slidenum">
              <a:rPr lang="en-GB" smtClean="0"/>
              <a:t>‹#›</a:t>
            </a:fld>
            <a:endParaRPr lang="en-GB"/>
          </a:p>
        </p:txBody>
      </p:sp>
    </p:spTree>
    <p:extLst>
      <p:ext uri="{BB962C8B-B14F-4D97-AF65-F5344CB8AC3E}">
        <p14:creationId xmlns:p14="http://schemas.microsoft.com/office/powerpoint/2010/main" val="234434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144A0F-CAAA-4045-9D61-28B3E7292342}" type="datetimeFigureOut">
              <a:rPr lang="en-GB" smtClean="0"/>
              <a:t>26/02/2024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FCA08E-E921-43BF-9CC1-D94826BEA256}" type="slidenum">
              <a:rPr lang="en-GB" smtClean="0"/>
              <a:t>‹#›</a:t>
            </a:fld>
            <a:endParaRPr lang="en-GB"/>
          </a:p>
        </p:txBody>
      </p:sp>
    </p:spTree>
    <p:extLst>
      <p:ext uri="{BB962C8B-B14F-4D97-AF65-F5344CB8AC3E}">
        <p14:creationId xmlns:p14="http://schemas.microsoft.com/office/powerpoint/2010/main" val="14734597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144A0F-CAAA-4045-9D61-28B3E7292342}" type="datetimeFigureOut">
              <a:rPr lang="en-GB" smtClean="0"/>
              <a:t>26/02/2024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FCA08E-E921-43BF-9CC1-D94826BEA256}" type="slidenum">
              <a:rPr lang="en-GB" smtClean="0"/>
              <a:t>‹#›</a:t>
            </a:fld>
            <a:endParaRPr lang="en-GB"/>
          </a:p>
        </p:txBody>
      </p:sp>
    </p:spTree>
    <p:extLst>
      <p:ext uri="{BB962C8B-B14F-4D97-AF65-F5344CB8AC3E}">
        <p14:creationId xmlns:p14="http://schemas.microsoft.com/office/powerpoint/2010/main" val="7274387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B144A0F-CAAA-4045-9D61-28B3E7292342}" type="datetimeFigureOut">
              <a:rPr lang="en-GB" smtClean="0"/>
              <a:t>26/02/2024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0FCA08E-E921-43BF-9CC1-D94826BEA256}" type="slidenum">
              <a:rPr lang="en-GB" smtClean="0"/>
              <a:t>‹#›</a:t>
            </a:fld>
            <a:endParaRPr lang="en-GB"/>
          </a:p>
        </p:txBody>
      </p:sp>
    </p:spTree>
    <p:extLst>
      <p:ext uri="{BB962C8B-B14F-4D97-AF65-F5344CB8AC3E}">
        <p14:creationId xmlns:p14="http://schemas.microsoft.com/office/powerpoint/2010/main" val="98555895"/>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 id="214748372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68367" y="537685"/>
            <a:ext cx="8323112" cy="707886"/>
          </a:xfrm>
          <a:prstGeom prst="rect">
            <a:avLst/>
          </a:prstGeom>
          <a:noFill/>
        </p:spPr>
        <p:txBody>
          <a:bodyPr wrap="none" rtlCol="0">
            <a:spAutoFit/>
          </a:bodyPr>
          <a:lstStyle/>
          <a:p>
            <a:r>
              <a:rPr lang="en-GB" sz="4000" dirty="0"/>
              <a:t>Developing a Mathematical </a:t>
            </a:r>
            <a:r>
              <a:rPr lang="en-GB" sz="4000" dirty="0" err="1"/>
              <a:t>Mindset</a:t>
            </a:r>
            <a:endParaRPr lang="en-GB" sz="4000" dirty="0"/>
          </a:p>
        </p:txBody>
      </p:sp>
      <p:sp>
        <p:nvSpPr>
          <p:cNvPr id="5" name="TextBox 4"/>
          <p:cNvSpPr txBox="1"/>
          <p:nvPr/>
        </p:nvSpPr>
        <p:spPr>
          <a:xfrm>
            <a:off x="1152399" y="1581389"/>
            <a:ext cx="8147539" cy="1077218"/>
          </a:xfrm>
          <a:prstGeom prst="rect">
            <a:avLst/>
          </a:prstGeom>
          <a:noFill/>
        </p:spPr>
        <p:txBody>
          <a:bodyPr wrap="square" rtlCol="0">
            <a:spAutoFit/>
          </a:bodyPr>
          <a:lstStyle/>
          <a:p>
            <a:pPr algn="ctr"/>
            <a:r>
              <a:rPr lang="en-GB" sz="3200" dirty="0"/>
              <a:t>Promoting Confidence and Resilience in Maths</a:t>
            </a:r>
          </a:p>
        </p:txBody>
      </p:sp>
      <p:pic>
        <p:nvPicPr>
          <p:cNvPr id="2" name="Picture 1">
            <a:extLst>
              <a:ext uri="{FF2B5EF4-FFF2-40B4-BE49-F238E27FC236}">
                <a16:creationId xmlns:a16="http://schemas.microsoft.com/office/drawing/2014/main" id="{6DF0686B-710A-466F-968F-5C9ED690B2FD}"/>
              </a:ext>
            </a:extLst>
          </p:cNvPr>
          <p:cNvPicPr>
            <a:picLocks noChangeAspect="1"/>
          </p:cNvPicPr>
          <p:nvPr/>
        </p:nvPicPr>
        <p:blipFill>
          <a:blip r:embed="rId2"/>
          <a:stretch>
            <a:fillRect/>
          </a:stretch>
        </p:blipFill>
        <p:spPr>
          <a:xfrm>
            <a:off x="2173357" y="3035207"/>
            <a:ext cx="3766713" cy="3472439"/>
          </a:xfrm>
          <a:prstGeom prst="rect">
            <a:avLst/>
          </a:prstGeom>
        </p:spPr>
      </p:pic>
      <p:pic>
        <p:nvPicPr>
          <p:cNvPr id="3" name="Picture 2">
            <a:extLst>
              <a:ext uri="{FF2B5EF4-FFF2-40B4-BE49-F238E27FC236}">
                <a16:creationId xmlns:a16="http://schemas.microsoft.com/office/drawing/2014/main" id="{993690EC-D1CD-4B9E-8704-0C7B91E0B776}"/>
              </a:ext>
            </a:extLst>
          </p:cNvPr>
          <p:cNvPicPr>
            <a:picLocks noChangeAspect="1"/>
          </p:cNvPicPr>
          <p:nvPr/>
        </p:nvPicPr>
        <p:blipFill>
          <a:blip r:embed="rId3"/>
          <a:stretch>
            <a:fillRect/>
          </a:stretch>
        </p:blipFill>
        <p:spPr>
          <a:xfrm>
            <a:off x="5655583" y="2658606"/>
            <a:ext cx="3935895" cy="3086296"/>
          </a:xfrm>
          <a:prstGeom prst="rect">
            <a:avLst/>
          </a:prstGeom>
        </p:spPr>
      </p:pic>
    </p:spTree>
    <p:extLst>
      <p:ext uri="{BB962C8B-B14F-4D97-AF65-F5344CB8AC3E}">
        <p14:creationId xmlns:p14="http://schemas.microsoft.com/office/powerpoint/2010/main" val="21271509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015B53-ACF7-4AE5-8974-62CDB9D1A241}"/>
              </a:ext>
            </a:extLst>
          </p:cNvPr>
          <p:cNvSpPr txBox="1"/>
          <p:nvPr/>
        </p:nvSpPr>
        <p:spPr>
          <a:xfrm>
            <a:off x="185529" y="271669"/>
            <a:ext cx="9846367" cy="3385542"/>
          </a:xfrm>
          <a:prstGeom prst="rect">
            <a:avLst/>
          </a:prstGeom>
          <a:noFill/>
        </p:spPr>
        <p:txBody>
          <a:bodyPr wrap="square" rtlCol="0">
            <a:spAutoFit/>
          </a:bodyPr>
          <a:lstStyle/>
          <a:p>
            <a:r>
              <a:rPr lang="en-GB" sz="2800" b="1" u="sng" dirty="0"/>
              <a:t>Aim of session</a:t>
            </a:r>
          </a:p>
          <a:p>
            <a:endParaRPr lang="en-GB" dirty="0"/>
          </a:p>
          <a:p>
            <a:r>
              <a:rPr lang="en-GB" sz="2800" dirty="0"/>
              <a:t>We want to build girls’ confidence in Maths. There is a gap between girls and boys and we believe that much of that is down to confidence in girls rather than ability, therefore we want to break those barriers down to ensure that all children regardless of their gender can succeed and thrive in maths.</a:t>
            </a:r>
          </a:p>
        </p:txBody>
      </p:sp>
    </p:spTree>
    <p:extLst>
      <p:ext uri="{BB962C8B-B14F-4D97-AF65-F5344CB8AC3E}">
        <p14:creationId xmlns:p14="http://schemas.microsoft.com/office/powerpoint/2010/main" val="2920987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Rot="1" noChangeArrowheads="1"/>
          </p:cNvSpPr>
          <p:nvPr/>
        </p:nvSpPr>
        <p:spPr>
          <a:xfrm>
            <a:off x="-336402" y="0"/>
            <a:ext cx="109728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altLang="en-US" dirty="0">
                <a:solidFill>
                  <a:schemeClr val="accent1"/>
                </a:solidFill>
                <a:latin typeface="Trebuchet MS" panose="020B0603020202020204" pitchFamily="34" charset="0"/>
              </a:rPr>
              <a:t>Making Maths Count</a:t>
            </a:r>
          </a:p>
        </p:txBody>
      </p:sp>
      <p:sp>
        <p:nvSpPr>
          <p:cNvPr id="3" name="TextBox 2"/>
          <p:cNvSpPr txBox="1"/>
          <p:nvPr/>
        </p:nvSpPr>
        <p:spPr>
          <a:xfrm>
            <a:off x="755373" y="934927"/>
            <a:ext cx="9084085" cy="830997"/>
          </a:xfrm>
          <a:prstGeom prst="rect">
            <a:avLst/>
          </a:prstGeom>
          <a:noFill/>
        </p:spPr>
        <p:txBody>
          <a:bodyPr wrap="square" rtlCol="0">
            <a:spAutoFit/>
          </a:bodyPr>
          <a:lstStyle/>
          <a:p>
            <a:r>
              <a:rPr lang="en-GB" sz="2400" dirty="0"/>
              <a:t>Too many of us are happy to label ourselves as “no good with numbers.”</a:t>
            </a:r>
          </a:p>
        </p:txBody>
      </p:sp>
      <p:sp>
        <p:nvSpPr>
          <p:cNvPr id="4" name="TextBox 3"/>
          <p:cNvSpPr txBox="1"/>
          <p:nvPr/>
        </p:nvSpPr>
        <p:spPr>
          <a:xfrm>
            <a:off x="756902" y="2706849"/>
            <a:ext cx="8786191" cy="461665"/>
          </a:xfrm>
          <a:prstGeom prst="rect">
            <a:avLst/>
          </a:prstGeom>
          <a:noFill/>
        </p:spPr>
        <p:txBody>
          <a:bodyPr wrap="square" rtlCol="0">
            <a:spAutoFit/>
          </a:bodyPr>
          <a:lstStyle/>
          <a:p>
            <a:endParaRPr lang="en-GB" sz="2400" dirty="0"/>
          </a:p>
        </p:txBody>
      </p:sp>
      <p:sp>
        <p:nvSpPr>
          <p:cNvPr id="6" name="TextBox 5"/>
          <p:cNvSpPr txBox="1"/>
          <p:nvPr/>
        </p:nvSpPr>
        <p:spPr>
          <a:xfrm>
            <a:off x="7106849" y="5923073"/>
            <a:ext cx="4872488" cy="830997"/>
          </a:xfrm>
          <a:prstGeom prst="rect">
            <a:avLst/>
          </a:prstGeom>
          <a:noFill/>
        </p:spPr>
        <p:txBody>
          <a:bodyPr wrap="none" rtlCol="0">
            <a:spAutoFit/>
          </a:bodyPr>
          <a:lstStyle/>
          <a:p>
            <a:r>
              <a:rPr lang="en-GB" sz="2400" dirty="0"/>
              <a:t>Promoting the value of maths as</a:t>
            </a:r>
          </a:p>
          <a:p>
            <a:r>
              <a:rPr lang="en-GB" sz="2400" dirty="0"/>
              <a:t>an essential skill for every career.</a:t>
            </a:r>
          </a:p>
        </p:txBody>
      </p:sp>
      <p:sp>
        <p:nvSpPr>
          <p:cNvPr id="7" name="Rectangle 6">
            <a:extLst>
              <a:ext uri="{FF2B5EF4-FFF2-40B4-BE49-F238E27FC236}">
                <a16:creationId xmlns:a16="http://schemas.microsoft.com/office/drawing/2014/main" id="{F174A27E-F348-405E-A6C9-557BEAD593E1}"/>
              </a:ext>
            </a:extLst>
          </p:cNvPr>
          <p:cNvSpPr/>
          <p:nvPr/>
        </p:nvSpPr>
        <p:spPr>
          <a:xfrm>
            <a:off x="609600" y="1859534"/>
            <a:ext cx="10026798" cy="4154984"/>
          </a:xfrm>
          <a:prstGeom prst="rect">
            <a:avLst/>
          </a:prstGeom>
        </p:spPr>
        <p:txBody>
          <a:bodyPr wrap="square">
            <a:spAutoFit/>
          </a:bodyPr>
          <a:lstStyle/>
          <a:p>
            <a:pPr fontAlgn="base"/>
            <a:r>
              <a:rPr lang="en-GB" sz="2400" dirty="0">
                <a:solidFill>
                  <a:srgbClr val="0C1F32"/>
                </a:solidFill>
                <a:latin typeface="Nunito"/>
              </a:rPr>
              <a:t>Historically, girls and Maths, alongside the other STEM subjects, have had a tempestuous relationship. These subjects have been seen as being “for boys” by many young pupils, and it appears that there is still an uphill battle to change this perception.</a:t>
            </a:r>
          </a:p>
          <a:p>
            <a:pPr fontAlgn="base"/>
            <a:r>
              <a:rPr lang="en-GB" sz="2400" dirty="0">
                <a:solidFill>
                  <a:srgbClr val="0C1F32"/>
                </a:solidFill>
                <a:latin typeface="Nunito"/>
              </a:rPr>
              <a:t>This raises questions -</a:t>
            </a:r>
          </a:p>
          <a:p>
            <a:pPr fontAlgn="base"/>
            <a:r>
              <a:rPr lang="en-GB" sz="2400" dirty="0">
                <a:solidFill>
                  <a:srgbClr val="0C1F32"/>
                </a:solidFill>
                <a:latin typeface="Nunito"/>
              </a:rPr>
              <a:t>– Is it the case that girls simply have no interest in continuing into careers in Maths?</a:t>
            </a:r>
          </a:p>
          <a:p>
            <a:pPr fontAlgn="base"/>
            <a:r>
              <a:rPr lang="en-GB" sz="2400" dirty="0">
                <a:solidFill>
                  <a:srgbClr val="0C1F32"/>
                </a:solidFill>
                <a:latin typeface="Nunito"/>
              </a:rPr>
              <a:t>– Do they feel they will not fit in if they do?</a:t>
            </a:r>
          </a:p>
          <a:p>
            <a:pPr fontAlgn="base"/>
            <a:r>
              <a:rPr lang="en-GB" sz="2400" dirty="0">
                <a:solidFill>
                  <a:srgbClr val="0C1F32"/>
                </a:solidFill>
                <a:latin typeface="Nunito"/>
              </a:rPr>
              <a:t>– If they feel it is not for them, how early in life does such a mindset settle in?</a:t>
            </a:r>
          </a:p>
          <a:p>
            <a:pPr fontAlgn="base"/>
            <a:r>
              <a:rPr lang="en-GB" sz="2400" dirty="0">
                <a:solidFill>
                  <a:srgbClr val="0C1F32"/>
                </a:solidFill>
                <a:latin typeface="Nunito"/>
              </a:rPr>
              <a:t>– Most importantly, can we reverse pupils current expectations around maths for girls?</a:t>
            </a:r>
            <a:endParaRPr lang="en-GB" sz="2400" b="0" i="0" dirty="0">
              <a:solidFill>
                <a:srgbClr val="0C1F32"/>
              </a:solidFill>
              <a:effectLst/>
              <a:latin typeface="Nunito"/>
            </a:endParaRPr>
          </a:p>
        </p:txBody>
      </p:sp>
    </p:spTree>
    <p:extLst>
      <p:ext uri="{BB962C8B-B14F-4D97-AF65-F5344CB8AC3E}">
        <p14:creationId xmlns:p14="http://schemas.microsoft.com/office/powerpoint/2010/main" val="3279735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nodePh="1">
                                  <p:stCondLst>
                                    <p:cond delay="0"/>
                                  </p:stCondLst>
                                  <p:endCondLst>
                                    <p:cond evt="begin" delay="0">
                                      <p:tn val="5"/>
                                    </p:cond>
                                  </p:end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EAA5364-B388-4685-94DD-121CB823D529}"/>
              </a:ext>
            </a:extLst>
          </p:cNvPr>
          <p:cNvSpPr/>
          <p:nvPr/>
        </p:nvSpPr>
        <p:spPr>
          <a:xfrm>
            <a:off x="410816" y="305451"/>
            <a:ext cx="9952384" cy="5539978"/>
          </a:xfrm>
          <a:prstGeom prst="rect">
            <a:avLst/>
          </a:prstGeom>
        </p:spPr>
        <p:txBody>
          <a:bodyPr wrap="square">
            <a:spAutoFit/>
          </a:bodyPr>
          <a:lstStyle/>
          <a:p>
            <a:pPr fontAlgn="base"/>
            <a:endParaRPr lang="en-GB" b="1" dirty="0">
              <a:solidFill>
                <a:srgbClr val="000000"/>
              </a:solidFill>
              <a:latin typeface="Raleway"/>
            </a:endParaRPr>
          </a:p>
          <a:p>
            <a:pPr fontAlgn="base"/>
            <a:r>
              <a:rPr lang="en-GB" sz="2400" b="1" dirty="0">
                <a:solidFill>
                  <a:srgbClr val="000000"/>
                </a:solidFill>
                <a:latin typeface="Raleway"/>
              </a:rPr>
              <a:t>What does the research say…</a:t>
            </a:r>
          </a:p>
          <a:p>
            <a:pPr fontAlgn="base"/>
            <a:endParaRPr lang="en-GB" sz="2400" b="1" dirty="0">
              <a:solidFill>
                <a:srgbClr val="000000"/>
              </a:solidFill>
              <a:latin typeface="Raleway"/>
            </a:endParaRPr>
          </a:p>
          <a:p>
            <a:pPr fontAlgn="base"/>
            <a:r>
              <a:rPr lang="en-GB" sz="2400" b="1" dirty="0">
                <a:solidFill>
                  <a:srgbClr val="000000"/>
                </a:solidFill>
                <a:latin typeface="Raleway"/>
              </a:rPr>
              <a:t>But are boys naturally better than girls?</a:t>
            </a:r>
            <a:r>
              <a:rPr lang="en-GB" sz="2400" dirty="0">
                <a:solidFill>
                  <a:srgbClr val="000000"/>
                </a:solidFill>
                <a:latin typeface="Raleway"/>
              </a:rPr>
              <a:t> Are they born with a natural aptitude towards maths? (Is anybody for that matter?). The answer is simply, ‘no’. A number of studies have been carried out and the results show that the reason boys tend to perform better is not due to a natural aptitude:</a:t>
            </a:r>
          </a:p>
          <a:p>
            <a:pPr algn="ctr" fontAlgn="base"/>
            <a:r>
              <a:rPr lang="en-GB" sz="2400" i="1" dirty="0">
                <a:solidFill>
                  <a:srgbClr val="000000"/>
                </a:solidFill>
                <a:latin typeface="Raleway"/>
              </a:rPr>
              <a:t>Gender disparities in performance do not stem from</a:t>
            </a:r>
            <a:br>
              <a:rPr lang="en-GB" sz="2400" dirty="0">
                <a:solidFill>
                  <a:srgbClr val="000000"/>
                </a:solidFill>
                <a:latin typeface="Raleway"/>
              </a:rPr>
            </a:br>
            <a:r>
              <a:rPr lang="en-GB" sz="2400" i="1" dirty="0">
                <a:solidFill>
                  <a:srgbClr val="000000"/>
                </a:solidFill>
                <a:latin typeface="Raleway"/>
              </a:rPr>
              <a:t>innate differences in aptitude</a:t>
            </a:r>
            <a:r>
              <a:rPr lang="en-GB" sz="2400" dirty="0">
                <a:solidFill>
                  <a:srgbClr val="000000"/>
                </a:solidFill>
                <a:latin typeface="Raleway"/>
              </a:rPr>
              <a:t> (to maths). (OECD, 2015)</a:t>
            </a:r>
          </a:p>
          <a:p>
            <a:pPr algn="ctr" fontAlgn="base"/>
            <a:r>
              <a:rPr lang="en-GB" sz="2400" i="1" dirty="0">
                <a:solidFill>
                  <a:srgbClr val="000000"/>
                </a:solidFill>
                <a:latin typeface="Raleway"/>
              </a:rPr>
              <a:t>…(studies do) not support the position of a male ‘intrinsic aptitude’</a:t>
            </a:r>
            <a:br>
              <a:rPr lang="en-GB" sz="2400" dirty="0">
                <a:solidFill>
                  <a:srgbClr val="000000"/>
                </a:solidFill>
                <a:latin typeface="Raleway"/>
              </a:rPr>
            </a:br>
            <a:r>
              <a:rPr lang="en-GB" sz="2400" i="1" dirty="0">
                <a:solidFill>
                  <a:srgbClr val="000000"/>
                </a:solidFill>
                <a:latin typeface="Raleway"/>
              </a:rPr>
              <a:t>for mathematics….there are no gender differences in children’s</a:t>
            </a:r>
            <a:br>
              <a:rPr lang="en-GB" sz="2400" dirty="0">
                <a:solidFill>
                  <a:srgbClr val="000000"/>
                </a:solidFill>
                <a:latin typeface="Raleway"/>
              </a:rPr>
            </a:br>
            <a:r>
              <a:rPr lang="en-GB" sz="2400" i="1" dirty="0">
                <a:solidFill>
                  <a:srgbClr val="000000"/>
                </a:solidFill>
                <a:latin typeface="Raleway"/>
              </a:rPr>
              <a:t>cognitive abilities and therefore no difference, on average,</a:t>
            </a:r>
            <a:br>
              <a:rPr lang="en-GB" sz="2400" dirty="0">
                <a:solidFill>
                  <a:srgbClr val="000000"/>
                </a:solidFill>
                <a:latin typeface="Raleway"/>
              </a:rPr>
            </a:br>
            <a:r>
              <a:rPr lang="en-GB" sz="2400" i="1" dirty="0">
                <a:solidFill>
                  <a:srgbClr val="000000"/>
                </a:solidFill>
                <a:latin typeface="Raleway"/>
              </a:rPr>
              <a:t>in the potential for females and males to achieve</a:t>
            </a:r>
            <a:br>
              <a:rPr lang="en-GB" sz="2400" dirty="0">
                <a:solidFill>
                  <a:srgbClr val="000000"/>
                </a:solidFill>
                <a:latin typeface="Raleway"/>
              </a:rPr>
            </a:br>
            <a:r>
              <a:rPr lang="en-GB" sz="2400" i="1" dirty="0">
                <a:solidFill>
                  <a:srgbClr val="000000"/>
                </a:solidFill>
                <a:latin typeface="Raleway"/>
              </a:rPr>
              <a:t>in mathematics</a:t>
            </a:r>
            <a:r>
              <a:rPr lang="en-GB" sz="2400" dirty="0">
                <a:solidFill>
                  <a:srgbClr val="000000"/>
                </a:solidFill>
                <a:latin typeface="Raleway"/>
              </a:rPr>
              <a:t> (</a:t>
            </a:r>
            <a:r>
              <a:rPr lang="en-GB" sz="2400" dirty="0" err="1">
                <a:solidFill>
                  <a:srgbClr val="000000"/>
                </a:solidFill>
                <a:latin typeface="Raleway"/>
              </a:rPr>
              <a:t>Spelke</a:t>
            </a:r>
            <a:r>
              <a:rPr lang="en-GB" sz="2400" dirty="0">
                <a:solidFill>
                  <a:srgbClr val="000000"/>
                </a:solidFill>
                <a:latin typeface="Raleway"/>
              </a:rPr>
              <a:t>, 2005).</a:t>
            </a:r>
            <a:endParaRPr lang="en-GB" sz="2400" b="0" i="0" dirty="0">
              <a:solidFill>
                <a:srgbClr val="000000"/>
              </a:solidFill>
              <a:effectLst/>
              <a:latin typeface="Raleway"/>
            </a:endParaRPr>
          </a:p>
        </p:txBody>
      </p:sp>
    </p:spTree>
    <p:extLst>
      <p:ext uri="{BB962C8B-B14F-4D97-AF65-F5344CB8AC3E}">
        <p14:creationId xmlns:p14="http://schemas.microsoft.com/office/powerpoint/2010/main" val="26798876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45911" y="191069"/>
            <a:ext cx="9236824" cy="6555641"/>
          </a:xfrm>
          <a:prstGeom prst="rect">
            <a:avLst/>
          </a:prstGeom>
          <a:noFill/>
        </p:spPr>
        <p:txBody>
          <a:bodyPr wrap="none" rtlCol="0">
            <a:spAutoFit/>
          </a:bodyPr>
          <a:lstStyle/>
          <a:p>
            <a:r>
              <a:rPr lang="en-GB" sz="2800" dirty="0"/>
              <a:t>Have you heard?</a:t>
            </a:r>
          </a:p>
          <a:p>
            <a:r>
              <a:rPr lang="en-GB" sz="2800" dirty="0"/>
              <a:t>Parent</a:t>
            </a:r>
          </a:p>
          <a:p>
            <a:r>
              <a:rPr lang="en-GB" sz="2800" dirty="0"/>
              <a:t>‘He/she is just not a maths person.  He/she gets it from</a:t>
            </a:r>
          </a:p>
          <a:p>
            <a:r>
              <a:rPr lang="en-GB" sz="2800" dirty="0"/>
              <a:t>me.  I was never very good at maths at school either’</a:t>
            </a:r>
          </a:p>
          <a:p>
            <a:r>
              <a:rPr lang="en-GB" sz="2800" dirty="0"/>
              <a:t>(usually followed by laughter)</a:t>
            </a:r>
          </a:p>
          <a:p>
            <a:endParaRPr lang="en-GB" sz="2800" dirty="0"/>
          </a:p>
          <a:p>
            <a:r>
              <a:rPr lang="en-GB" sz="2800" dirty="0"/>
              <a:t>Parent/teacher</a:t>
            </a:r>
          </a:p>
          <a:p>
            <a:r>
              <a:rPr lang="en-GB" sz="2800" dirty="0"/>
              <a:t>‘Don’t worry, obviously you don’t have a maths brain.  </a:t>
            </a:r>
          </a:p>
          <a:p>
            <a:r>
              <a:rPr lang="en-GB" sz="2800" dirty="0"/>
              <a:t>You are better suited to ………’</a:t>
            </a:r>
          </a:p>
          <a:p>
            <a:endParaRPr lang="en-GB" sz="2800" dirty="0"/>
          </a:p>
          <a:p>
            <a:r>
              <a:rPr lang="en-GB" sz="2800" dirty="0"/>
              <a:t> Pupil</a:t>
            </a:r>
          </a:p>
          <a:p>
            <a:r>
              <a:rPr lang="en-GB" sz="2800" dirty="0"/>
              <a:t>‘I am never going to get this’</a:t>
            </a:r>
          </a:p>
          <a:p>
            <a:endParaRPr lang="en-GB" sz="2800" dirty="0"/>
          </a:p>
          <a:p>
            <a:endParaRPr lang="en-GB" sz="2800" dirty="0"/>
          </a:p>
          <a:p>
            <a:endParaRPr lang="en-GB" sz="2800" dirty="0"/>
          </a:p>
        </p:txBody>
      </p:sp>
    </p:spTree>
    <p:extLst>
      <p:ext uri="{BB962C8B-B14F-4D97-AF65-F5344CB8AC3E}">
        <p14:creationId xmlns:p14="http://schemas.microsoft.com/office/powerpoint/2010/main" val="2021738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61292" y="1254369"/>
            <a:ext cx="4791696" cy="3539430"/>
          </a:xfrm>
          <a:prstGeom prst="rect">
            <a:avLst/>
          </a:prstGeom>
          <a:noFill/>
        </p:spPr>
        <p:txBody>
          <a:bodyPr wrap="none" rtlCol="0">
            <a:spAutoFit/>
          </a:bodyPr>
          <a:lstStyle/>
          <a:p>
            <a:r>
              <a:rPr lang="en-GB" sz="2800" dirty="0"/>
              <a:t>Key Messages</a:t>
            </a:r>
          </a:p>
          <a:p>
            <a:endParaRPr lang="en-GB" sz="2800" dirty="0"/>
          </a:p>
          <a:p>
            <a:pPr marL="457200" indent="-457200">
              <a:buFont typeface="Arial" panose="020B0604020202020204" pitchFamily="34" charset="0"/>
              <a:buChar char="•"/>
            </a:pPr>
            <a:r>
              <a:rPr lang="en-GB" sz="2800" dirty="0"/>
              <a:t>Everyone can learn maths</a:t>
            </a:r>
          </a:p>
          <a:p>
            <a:pPr marL="457200" indent="-457200">
              <a:buFont typeface="Arial" panose="020B0604020202020204" pitchFamily="34" charset="0"/>
              <a:buChar char="•"/>
            </a:pPr>
            <a:r>
              <a:rPr lang="en-GB" sz="2800" dirty="0"/>
              <a:t>Believe in yourself</a:t>
            </a:r>
          </a:p>
          <a:p>
            <a:pPr marL="457200" indent="-457200">
              <a:buFont typeface="Arial" panose="020B0604020202020204" pitchFamily="34" charset="0"/>
              <a:buChar char="•"/>
            </a:pPr>
            <a:r>
              <a:rPr lang="en-GB" sz="2800" dirty="0"/>
              <a:t>Mistakes are important</a:t>
            </a:r>
          </a:p>
          <a:p>
            <a:pPr marL="457200" indent="-457200">
              <a:buFont typeface="Arial" panose="020B0604020202020204" pitchFamily="34" charset="0"/>
              <a:buChar char="•"/>
            </a:pPr>
            <a:r>
              <a:rPr lang="en-GB" sz="2800" dirty="0"/>
              <a:t>Speed is not important</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endParaRPr lang="en-GB" sz="2800" dirty="0"/>
          </a:p>
        </p:txBody>
      </p:sp>
    </p:spTree>
    <p:extLst>
      <p:ext uri="{BB962C8B-B14F-4D97-AF65-F5344CB8AC3E}">
        <p14:creationId xmlns:p14="http://schemas.microsoft.com/office/powerpoint/2010/main" val="243332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97168" y="198658"/>
            <a:ext cx="2980175" cy="523220"/>
          </a:xfrm>
          <a:prstGeom prst="rect">
            <a:avLst/>
          </a:prstGeom>
          <a:noFill/>
        </p:spPr>
        <p:txBody>
          <a:bodyPr wrap="none" rtlCol="0">
            <a:spAutoFit/>
          </a:bodyPr>
          <a:lstStyle/>
          <a:p>
            <a:r>
              <a:rPr lang="en-GB" sz="2800" dirty="0"/>
              <a:t>Research findings</a:t>
            </a:r>
          </a:p>
        </p:txBody>
      </p:sp>
      <p:sp>
        <p:nvSpPr>
          <p:cNvPr id="5" name="TextBox 4"/>
          <p:cNvSpPr txBox="1"/>
          <p:nvPr/>
        </p:nvSpPr>
        <p:spPr>
          <a:xfrm>
            <a:off x="515816" y="723693"/>
            <a:ext cx="11676184" cy="5016758"/>
          </a:xfrm>
          <a:prstGeom prst="rect">
            <a:avLst/>
          </a:prstGeom>
          <a:noFill/>
        </p:spPr>
        <p:txBody>
          <a:bodyPr wrap="square" rtlCol="0">
            <a:spAutoFit/>
          </a:bodyPr>
          <a:lstStyle/>
          <a:p>
            <a:endParaRPr lang="en-GB" sz="2000" dirty="0"/>
          </a:p>
          <a:p>
            <a:pPr marL="285750" indent="-285750">
              <a:buFont typeface="Arial" panose="020B0604020202020204" pitchFamily="34" charset="0"/>
              <a:buChar char="•"/>
            </a:pPr>
            <a:r>
              <a:rPr lang="en-GB" sz="2000" dirty="0"/>
              <a:t>If a mother communicates a negative attitude towards mathematics their</a:t>
            </a:r>
          </a:p>
          <a:p>
            <a:r>
              <a:rPr lang="en-GB" sz="2000" dirty="0"/>
              <a:t>    daughter’s attainment in mathematics will decline immediately. </a:t>
            </a:r>
          </a:p>
          <a:p>
            <a:r>
              <a:rPr lang="en-GB" sz="2000" dirty="0"/>
              <a:t>    </a:t>
            </a:r>
            <a:r>
              <a:rPr lang="en-GB" sz="2000" dirty="0" err="1"/>
              <a:t>Dweck</a:t>
            </a:r>
            <a:r>
              <a:rPr lang="en-GB" sz="2000" dirty="0"/>
              <a:t>, </a:t>
            </a:r>
            <a:r>
              <a:rPr lang="en-GB" sz="2000" dirty="0" err="1"/>
              <a:t>Boaler</a:t>
            </a:r>
            <a:r>
              <a:rPr lang="en-GB" sz="2000" dirty="0"/>
              <a:t> (2015)</a:t>
            </a:r>
          </a:p>
          <a:p>
            <a:endParaRPr lang="en-GB" sz="2000" dirty="0"/>
          </a:p>
          <a:p>
            <a:pPr marL="285750" indent="-285750">
              <a:buFont typeface="Arial" panose="020B0604020202020204" pitchFamily="34" charset="0"/>
              <a:buChar char="•"/>
            </a:pPr>
            <a:r>
              <a:rPr lang="en-GB" sz="2000" dirty="0"/>
              <a:t> Encouraging students to use only one method (algorithmic) to solve problems, </a:t>
            </a:r>
          </a:p>
          <a:p>
            <a:r>
              <a:rPr lang="en-GB" sz="2000" dirty="0"/>
              <a:t>     they lose some of their capacity for flexible and creative thought.  </a:t>
            </a:r>
          </a:p>
          <a:p>
            <a:r>
              <a:rPr lang="en-GB" sz="2000" dirty="0"/>
              <a:t>     They become less willing to attempt problems in alternative ways and become </a:t>
            </a:r>
          </a:p>
          <a:p>
            <a:r>
              <a:rPr lang="en-GB" sz="2000" dirty="0"/>
              <a:t>     afraid to take risks’ </a:t>
            </a:r>
          </a:p>
          <a:p>
            <a:r>
              <a:rPr lang="en-GB" sz="2000" dirty="0"/>
              <a:t>     </a:t>
            </a:r>
            <a:r>
              <a:rPr lang="en-GB" sz="2000" dirty="0" err="1"/>
              <a:t>Narode,Board</a:t>
            </a:r>
            <a:r>
              <a:rPr lang="en-GB" sz="2000" dirty="0"/>
              <a:t> and </a:t>
            </a:r>
            <a:r>
              <a:rPr lang="en-GB" sz="2000" dirty="0" err="1"/>
              <a:t>Devenport</a:t>
            </a:r>
            <a:r>
              <a:rPr lang="en-GB" sz="2000" dirty="0"/>
              <a:t> (1993)</a:t>
            </a:r>
          </a:p>
          <a:p>
            <a:endParaRPr lang="en-GB" sz="2000" dirty="0"/>
          </a:p>
          <a:p>
            <a:pPr marL="285750" indent="-285750">
              <a:buFont typeface="Arial" panose="020B0604020202020204" pitchFamily="34" charset="0"/>
              <a:buChar char="•"/>
            </a:pPr>
            <a:r>
              <a:rPr lang="en-GB" sz="2000" dirty="0"/>
              <a:t>Many pupils’, parents and even teachers believe that some people have an innate ability </a:t>
            </a:r>
          </a:p>
          <a:p>
            <a:r>
              <a:rPr lang="en-GB" sz="2000" dirty="0"/>
              <a:t>    in maths and that people who are good at maths have ‘maths brains’. </a:t>
            </a:r>
          </a:p>
          <a:p>
            <a:r>
              <a:rPr lang="en-GB" sz="2000" dirty="0"/>
              <a:t>    There is also a firmly held view that speed and fact recall are the making </a:t>
            </a:r>
          </a:p>
          <a:p>
            <a:r>
              <a:rPr lang="en-GB" sz="2000" dirty="0"/>
              <a:t>    of a good mathematician.  This has led to a huge problem with maths anxiety in pupils. </a:t>
            </a:r>
          </a:p>
          <a:p>
            <a:r>
              <a:rPr lang="en-GB" sz="2000" dirty="0"/>
              <a:t>    </a:t>
            </a:r>
            <a:r>
              <a:rPr lang="en-GB" sz="2000" dirty="0" err="1"/>
              <a:t>Dweck</a:t>
            </a:r>
            <a:r>
              <a:rPr lang="en-GB" sz="2000" dirty="0"/>
              <a:t>, </a:t>
            </a:r>
            <a:r>
              <a:rPr lang="en-GB" sz="2000" dirty="0" err="1"/>
              <a:t>Boaler</a:t>
            </a:r>
            <a:r>
              <a:rPr lang="en-GB" sz="2000" dirty="0"/>
              <a:t> (2015)</a:t>
            </a:r>
          </a:p>
        </p:txBody>
      </p:sp>
    </p:spTree>
    <p:extLst>
      <p:ext uri="{BB962C8B-B14F-4D97-AF65-F5344CB8AC3E}">
        <p14:creationId xmlns:p14="http://schemas.microsoft.com/office/powerpoint/2010/main" val="4072027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11" end="11"/>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
                                            <p:txEl>
                                              <p:pRg st="12" end="12"/>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5">
                                            <p:txEl>
                                              <p:pRg st="13" end="13"/>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
                                            <p:txEl>
                                              <p:pRg st="14" end="14"/>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5">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Change your Words</a:t>
            </a:r>
            <a:br>
              <a:rPr lang="en-GB" dirty="0">
                <a:solidFill>
                  <a:schemeClr val="tx1"/>
                </a:solidFill>
              </a:rPr>
            </a:br>
            <a:r>
              <a:rPr lang="en-GB" dirty="0">
                <a:solidFill>
                  <a:schemeClr val="tx1"/>
                </a:solidFill>
              </a:rPr>
              <a:t>Change your </a:t>
            </a:r>
            <a:r>
              <a:rPr lang="en-GB" dirty="0" err="1">
                <a:solidFill>
                  <a:schemeClr val="tx1"/>
                </a:solidFill>
              </a:rPr>
              <a:t>Mindset</a:t>
            </a:r>
            <a:r>
              <a:rPr lang="en-GB" dirty="0">
                <a:solidFill>
                  <a:schemeClr val="tx1"/>
                </a:solidFill>
              </a:rPr>
              <a:t>.</a:t>
            </a:r>
          </a:p>
        </p:txBody>
      </p:sp>
      <p:sp>
        <p:nvSpPr>
          <p:cNvPr id="3" name="Content Placeholder 2"/>
          <p:cNvSpPr>
            <a:spLocks noGrp="1"/>
          </p:cNvSpPr>
          <p:nvPr>
            <p:ph idx="1"/>
          </p:nvPr>
        </p:nvSpPr>
        <p:spPr/>
        <p:txBody>
          <a:bodyPr>
            <a:normAutofit/>
          </a:bodyPr>
          <a:lstStyle/>
          <a:p>
            <a:r>
              <a:rPr lang="en-GB" sz="4800" dirty="0"/>
              <a:t>I am not good at this</a:t>
            </a:r>
          </a:p>
          <a:p>
            <a:endParaRPr lang="en-GB" sz="4800" dirty="0"/>
          </a:p>
          <a:p>
            <a:r>
              <a:rPr lang="en-GB" sz="4800" dirty="0"/>
              <a:t>How could I get better at this?</a:t>
            </a:r>
          </a:p>
        </p:txBody>
      </p:sp>
    </p:spTree>
    <p:extLst>
      <p:ext uri="{BB962C8B-B14F-4D97-AF65-F5344CB8AC3E}">
        <p14:creationId xmlns:p14="http://schemas.microsoft.com/office/powerpoint/2010/main" val="984212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Change your Words</a:t>
            </a:r>
            <a:br>
              <a:rPr lang="en-GB" dirty="0">
                <a:solidFill>
                  <a:schemeClr val="tx1"/>
                </a:solidFill>
              </a:rPr>
            </a:br>
            <a:r>
              <a:rPr lang="en-GB" dirty="0">
                <a:solidFill>
                  <a:schemeClr val="tx1"/>
                </a:solidFill>
              </a:rPr>
              <a:t>Change your </a:t>
            </a:r>
            <a:r>
              <a:rPr lang="en-GB" dirty="0" err="1">
                <a:solidFill>
                  <a:schemeClr val="tx1"/>
                </a:solidFill>
              </a:rPr>
              <a:t>Mindset</a:t>
            </a:r>
            <a:r>
              <a:rPr lang="en-GB" dirty="0">
                <a:solidFill>
                  <a:schemeClr val="tx1"/>
                </a:solidFill>
              </a:rPr>
              <a:t>.</a:t>
            </a:r>
          </a:p>
        </p:txBody>
      </p:sp>
      <p:sp>
        <p:nvSpPr>
          <p:cNvPr id="3" name="Content Placeholder 2"/>
          <p:cNvSpPr>
            <a:spLocks noGrp="1"/>
          </p:cNvSpPr>
          <p:nvPr>
            <p:ph idx="1"/>
          </p:nvPr>
        </p:nvSpPr>
        <p:spPr/>
        <p:txBody>
          <a:bodyPr>
            <a:normAutofit/>
          </a:bodyPr>
          <a:lstStyle/>
          <a:p>
            <a:r>
              <a:rPr lang="en-GB" sz="4800" dirty="0"/>
              <a:t>This is too hard</a:t>
            </a:r>
          </a:p>
          <a:p>
            <a:endParaRPr lang="en-GB" sz="4800" dirty="0"/>
          </a:p>
          <a:p>
            <a:r>
              <a:rPr lang="en-GB" sz="4800" dirty="0"/>
              <a:t>This may take some time and effort but I can do this.</a:t>
            </a:r>
          </a:p>
        </p:txBody>
      </p:sp>
    </p:spTree>
    <p:extLst>
      <p:ext uri="{BB962C8B-B14F-4D97-AF65-F5344CB8AC3E}">
        <p14:creationId xmlns:p14="http://schemas.microsoft.com/office/powerpoint/2010/main" val="421784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Change your Words</a:t>
            </a:r>
            <a:br>
              <a:rPr lang="en-GB" dirty="0">
                <a:solidFill>
                  <a:schemeClr val="tx1"/>
                </a:solidFill>
              </a:rPr>
            </a:br>
            <a:r>
              <a:rPr lang="en-GB" dirty="0">
                <a:solidFill>
                  <a:schemeClr val="tx1"/>
                </a:solidFill>
              </a:rPr>
              <a:t>Change your </a:t>
            </a:r>
            <a:r>
              <a:rPr lang="en-GB" dirty="0" err="1">
                <a:solidFill>
                  <a:schemeClr val="tx1"/>
                </a:solidFill>
              </a:rPr>
              <a:t>Mindset</a:t>
            </a:r>
            <a:r>
              <a:rPr lang="en-GB" dirty="0">
                <a:solidFill>
                  <a:schemeClr val="tx1"/>
                </a:solidFill>
              </a:rPr>
              <a:t>.</a:t>
            </a:r>
          </a:p>
        </p:txBody>
      </p:sp>
      <p:sp>
        <p:nvSpPr>
          <p:cNvPr id="3" name="Content Placeholder 2"/>
          <p:cNvSpPr>
            <a:spLocks noGrp="1"/>
          </p:cNvSpPr>
          <p:nvPr>
            <p:ph idx="1"/>
          </p:nvPr>
        </p:nvSpPr>
        <p:spPr/>
        <p:txBody>
          <a:bodyPr>
            <a:normAutofit/>
          </a:bodyPr>
          <a:lstStyle/>
          <a:p>
            <a:r>
              <a:rPr lang="en-GB" sz="4800" dirty="0"/>
              <a:t>I give up</a:t>
            </a:r>
          </a:p>
          <a:p>
            <a:endParaRPr lang="en-GB" sz="4800" dirty="0"/>
          </a:p>
          <a:p>
            <a:r>
              <a:rPr lang="en-GB" sz="4800" dirty="0"/>
              <a:t>I’ll try some strategies I have learned.</a:t>
            </a:r>
          </a:p>
          <a:p>
            <a:endParaRPr lang="en-GB" sz="4800" dirty="0"/>
          </a:p>
          <a:p>
            <a:endParaRPr lang="en-GB" sz="4800" dirty="0"/>
          </a:p>
        </p:txBody>
      </p:sp>
    </p:spTree>
    <p:extLst>
      <p:ext uri="{BB962C8B-B14F-4D97-AF65-F5344CB8AC3E}">
        <p14:creationId xmlns:p14="http://schemas.microsoft.com/office/powerpoint/2010/main" val="1627407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Change your Words</a:t>
            </a:r>
            <a:br>
              <a:rPr lang="en-GB" dirty="0">
                <a:solidFill>
                  <a:schemeClr val="tx1"/>
                </a:solidFill>
              </a:rPr>
            </a:br>
            <a:r>
              <a:rPr lang="en-GB" dirty="0">
                <a:solidFill>
                  <a:schemeClr val="tx1"/>
                </a:solidFill>
              </a:rPr>
              <a:t>Change your </a:t>
            </a:r>
            <a:r>
              <a:rPr lang="en-GB" dirty="0" err="1">
                <a:solidFill>
                  <a:schemeClr val="tx1"/>
                </a:solidFill>
              </a:rPr>
              <a:t>Mindset</a:t>
            </a:r>
            <a:r>
              <a:rPr lang="en-GB" dirty="0">
                <a:solidFill>
                  <a:schemeClr val="tx1"/>
                </a:solidFill>
              </a:rPr>
              <a:t>.</a:t>
            </a:r>
          </a:p>
        </p:txBody>
      </p:sp>
      <p:sp>
        <p:nvSpPr>
          <p:cNvPr id="3" name="Content Placeholder 2"/>
          <p:cNvSpPr>
            <a:spLocks noGrp="1"/>
          </p:cNvSpPr>
          <p:nvPr>
            <p:ph idx="1"/>
          </p:nvPr>
        </p:nvSpPr>
        <p:spPr/>
        <p:txBody>
          <a:bodyPr>
            <a:normAutofit/>
          </a:bodyPr>
          <a:lstStyle/>
          <a:p>
            <a:r>
              <a:rPr lang="en-GB" sz="4800" dirty="0"/>
              <a:t>It’s good enough.</a:t>
            </a:r>
          </a:p>
          <a:p>
            <a:endParaRPr lang="en-GB" sz="4800" dirty="0"/>
          </a:p>
          <a:p>
            <a:r>
              <a:rPr lang="en-GB" sz="4800" dirty="0"/>
              <a:t>Is this really my best effort?</a:t>
            </a:r>
          </a:p>
          <a:p>
            <a:endParaRPr lang="en-GB" sz="4800" dirty="0"/>
          </a:p>
          <a:p>
            <a:endParaRPr lang="en-GB" sz="4800" dirty="0"/>
          </a:p>
        </p:txBody>
      </p:sp>
    </p:spTree>
    <p:extLst>
      <p:ext uri="{BB962C8B-B14F-4D97-AF65-F5344CB8AC3E}">
        <p14:creationId xmlns:p14="http://schemas.microsoft.com/office/powerpoint/2010/main" val="1936066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Change your Words</a:t>
            </a:r>
            <a:br>
              <a:rPr lang="en-GB" dirty="0">
                <a:solidFill>
                  <a:schemeClr val="tx1"/>
                </a:solidFill>
              </a:rPr>
            </a:br>
            <a:r>
              <a:rPr lang="en-GB" dirty="0">
                <a:solidFill>
                  <a:schemeClr val="tx1"/>
                </a:solidFill>
              </a:rPr>
              <a:t>Change your </a:t>
            </a:r>
            <a:r>
              <a:rPr lang="en-GB" dirty="0" err="1">
                <a:solidFill>
                  <a:schemeClr val="tx1"/>
                </a:solidFill>
              </a:rPr>
              <a:t>Mindset</a:t>
            </a:r>
            <a:r>
              <a:rPr lang="en-GB" dirty="0"/>
              <a:t>.</a:t>
            </a:r>
          </a:p>
        </p:txBody>
      </p:sp>
      <p:sp>
        <p:nvSpPr>
          <p:cNvPr id="3" name="Content Placeholder 2"/>
          <p:cNvSpPr>
            <a:spLocks noGrp="1"/>
          </p:cNvSpPr>
          <p:nvPr>
            <p:ph idx="1"/>
          </p:nvPr>
        </p:nvSpPr>
        <p:spPr/>
        <p:txBody>
          <a:bodyPr>
            <a:normAutofit lnSpcReduction="10000"/>
          </a:bodyPr>
          <a:lstStyle/>
          <a:p>
            <a:r>
              <a:rPr lang="en-GB" sz="4800" dirty="0"/>
              <a:t>I’ll never be as smart as them.</a:t>
            </a:r>
          </a:p>
          <a:p>
            <a:endParaRPr lang="en-GB" sz="4800" dirty="0"/>
          </a:p>
          <a:p>
            <a:r>
              <a:rPr lang="en-GB" sz="4800" dirty="0"/>
              <a:t>I will figure out how they do it and try it myself.</a:t>
            </a:r>
          </a:p>
          <a:p>
            <a:endParaRPr lang="en-GB" sz="4800" dirty="0"/>
          </a:p>
          <a:p>
            <a:endParaRPr lang="en-GB" sz="4800" dirty="0"/>
          </a:p>
        </p:txBody>
      </p:sp>
    </p:spTree>
    <p:extLst>
      <p:ext uri="{BB962C8B-B14F-4D97-AF65-F5344CB8AC3E}">
        <p14:creationId xmlns:p14="http://schemas.microsoft.com/office/powerpoint/2010/main" val="133735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Change your Words</a:t>
            </a:r>
            <a:br>
              <a:rPr lang="en-GB" dirty="0">
                <a:solidFill>
                  <a:schemeClr val="tx1"/>
                </a:solidFill>
              </a:rPr>
            </a:br>
            <a:r>
              <a:rPr lang="en-GB" dirty="0">
                <a:solidFill>
                  <a:schemeClr val="tx1"/>
                </a:solidFill>
              </a:rPr>
              <a:t>Change your </a:t>
            </a:r>
            <a:r>
              <a:rPr lang="en-GB" dirty="0" err="1">
                <a:solidFill>
                  <a:schemeClr val="tx1"/>
                </a:solidFill>
              </a:rPr>
              <a:t>Mindset</a:t>
            </a:r>
            <a:r>
              <a:rPr lang="en-GB" dirty="0">
                <a:solidFill>
                  <a:schemeClr val="tx1"/>
                </a:solidFill>
              </a:rPr>
              <a:t>.</a:t>
            </a:r>
          </a:p>
        </p:txBody>
      </p:sp>
      <p:sp>
        <p:nvSpPr>
          <p:cNvPr id="3" name="Content Placeholder 2"/>
          <p:cNvSpPr>
            <a:spLocks noGrp="1"/>
          </p:cNvSpPr>
          <p:nvPr>
            <p:ph idx="1"/>
          </p:nvPr>
        </p:nvSpPr>
        <p:spPr/>
        <p:txBody>
          <a:bodyPr>
            <a:normAutofit/>
          </a:bodyPr>
          <a:lstStyle/>
          <a:p>
            <a:r>
              <a:rPr lang="en-GB" sz="4800" dirty="0"/>
              <a:t>I made a mistake.</a:t>
            </a:r>
          </a:p>
          <a:p>
            <a:endParaRPr lang="en-GB" sz="4800" dirty="0"/>
          </a:p>
          <a:p>
            <a:r>
              <a:rPr lang="en-GB" sz="4800" dirty="0"/>
              <a:t>Mistakes help me improve.</a:t>
            </a:r>
          </a:p>
          <a:p>
            <a:endParaRPr lang="en-GB" sz="4800" dirty="0"/>
          </a:p>
          <a:p>
            <a:endParaRPr lang="en-GB" sz="4800" dirty="0"/>
          </a:p>
        </p:txBody>
      </p:sp>
    </p:spTree>
    <p:extLst>
      <p:ext uri="{BB962C8B-B14F-4D97-AF65-F5344CB8AC3E}">
        <p14:creationId xmlns:p14="http://schemas.microsoft.com/office/powerpoint/2010/main" val="3932507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E:\1-Attainment Challenge\Mindset images\Change works change mindset image.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7620"/>
            <a:ext cx="12192000" cy="6842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68289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45911" y="191069"/>
            <a:ext cx="9865649" cy="7786747"/>
          </a:xfrm>
          <a:prstGeom prst="rect">
            <a:avLst/>
          </a:prstGeom>
          <a:noFill/>
        </p:spPr>
        <p:txBody>
          <a:bodyPr wrap="none" rtlCol="0">
            <a:spAutoFit/>
          </a:bodyPr>
          <a:lstStyle/>
          <a:p>
            <a:r>
              <a:rPr lang="en-GB" sz="4000" dirty="0"/>
              <a:t>If you hear…</a:t>
            </a:r>
          </a:p>
          <a:p>
            <a:r>
              <a:rPr lang="en-GB" sz="4000" dirty="0"/>
              <a:t>‘I am just not a maths person.’</a:t>
            </a:r>
          </a:p>
          <a:p>
            <a:endParaRPr lang="en-GB" sz="4000" dirty="0"/>
          </a:p>
          <a:p>
            <a:r>
              <a:rPr lang="en-GB" sz="4000" dirty="0"/>
              <a:t>‘You obviously don’t have a maths brain.  </a:t>
            </a:r>
          </a:p>
          <a:p>
            <a:r>
              <a:rPr lang="en-GB" sz="4000" dirty="0"/>
              <a:t>You are better suited to ………’</a:t>
            </a:r>
          </a:p>
          <a:p>
            <a:endParaRPr lang="en-GB" sz="4000" dirty="0"/>
          </a:p>
          <a:p>
            <a:r>
              <a:rPr lang="en-GB" sz="4000" dirty="0"/>
              <a:t>‘I am never going to get this’</a:t>
            </a:r>
          </a:p>
          <a:p>
            <a:endParaRPr lang="en-GB" sz="4000" dirty="0"/>
          </a:p>
          <a:p>
            <a:r>
              <a:rPr lang="en-GB" sz="4000" dirty="0"/>
              <a:t>‘I can’t do maths’</a:t>
            </a:r>
          </a:p>
          <a:p>
            <a:endParaRPr lang="en-GB" sz="2800" dirty="0"/>
          </a:p>
          <a:p>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816465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97169"/>
          </a:xfrm>
        </p:spPr>
        <p:txBody>
          <a:bodyPr/>
          <a:lstStyle/>
          <a:p>
            <a:r>
              <a:rPr lang="en-GB" dirty="0">
                <a:solidFill>
                  <a:schemeClr val="tx1"/>
                </a:solidFill>
              </a:rPr>
              <a:t>The power of Yet.</a:t>
            </a:r>
          </a:p>
        </p:txBody>
      </p:sp>
      <p:sp>
        <p:nvSpPr>
          <p:cNvPr id="4" name="TextBox 3"/>
          <p:cNvSpPr txBox="1"/>
          <p:nvPr/>
        </p:nvSpPr>
        <p:spPr>
          <a:xfrm>
            <a:off x="855785" y="2157046"/>
            <a:ext cx="2794355" cy="523220"/>
          </a:xfrm>
          <a:prstGeom prst="rect">
            <a:avLst/>
          </a:prstGeom>
          <a:noFill/>
        </p:spPr>
        <p:txBody>
          <a:bodyPr wrap="none" rtlCol="0">
            <a:spAutoFit/>
          </a:bodyPr>
          <a:lstStyle/>
          <a:p>
            <a:r>
              <a:rPr lang="en-GB" sz="2800" dirty="0"/>
              <a:t>I can’t do this …</a:t>
            </a:r>
          </a:p>
        </p:txBody>
      </p:sp>
      <p:sp>
        <p:nvSpPr>
          <p:cNvPr id="5" name="TextBox 4"/>
          <p:cNvSpPr txBox="1"/>
          <p:nvPr/>
        </p:nvSpPr>
        <p:spPr>
          <a:xfrm>
            <a:off x="5427785" y="2064713"/>
            <a:ext cx="1239442" cy="707886"/>
          </a:xfrm>
          <a:prstGeom prst="rect">
            <a:avLst/>
          </a:prstGeom>
          <a:noFill/>
        </p:spPr>
        <p:txBody>
          <a:bodyPr wrap="none" rtlCol="0">
            <a:spAutoFit/>
          </a:bodyPr>
          <a:lstStyle/>
          <a:p>
            <a:r>
              <a:rPr lang="en-GB" sz="4000" dirty="0"/>
              <a:t>YET!</a:t>
            </a:r>
          </a:p>
        </p:txBody>
      </p:sp>
      <p:sp>
        <p:nvSpPr>
          <p:cNvPr id="6" name="TextBox 5"/>
          <p:cNvSpPr txBox="1"/>
          <p:nvPr/>
        </p:nvSpPr>
        <p:spPr>
          <a:xfrm>
            <a:off x="855785" y="3774831"/>
            <a:ext cx="7156126" cy="523220"/>
          </a:xfrm>
          <a:prstGeom prst="rect">
            <a:avLst/>
          </a:prstGeom>
          <a:noFill/>
        </p:spPr>
        <p:txBody>
          <a:bodyPr wrap="none" rtlCol="0">
            <a:spAutoFit/>
          </a:bodyPr>
          <a:lstStyle/>
          <a:p>
            <a:r>
              <a:rPr lang="en-GB" sz="2800" dirty="0"/>
              <a:t>I am not capable of solving this problem …</a:t>
            </a:r>
          </a:p>
        </p:txBody>
      </p:sp>
      <p:sp>
        <p:nvSpPr>
          <p:cNvPr id="7" name="TextBox 6"/>
          <p:cNvSpPr txBox="1"/>
          <p:nvPr/>
        </p:nvSpPr>
        <p:spPr>
          <a:xfrm>
            <a:off x="8358554" y="3590165"/>
            <a:ext cx="1239442" cy="707886"/>
          </a:xfrm>
          <a:prstGeom prst="rect">
            <a:avLst/>
          </a:prstGeom>
          <a:noFill/>
        </p:spPr>
        <p:txBody>
          <a:bodyPr wrap="none" rtlCol="0">
            <a:spAutoFit/>
          </a:bodyPr>
          <a:lstStyle/>
          <a:p>
            <a:r>
              <a:rPr lang="en-GB" sz="4000" dirty="0"/>
              <a:t>YET!</a:t>
            </a:r>
          </a:p>
        </p:txBody>
      </p:sp>
    </p:spTree>
    <p:extLst>
      <p:ext uri="{BB962C8B-B14F-4D97-AF65-F5344CB8AC3E}">
        <p14:creationId xmlns:p14="http://schemas.microsoft.com/office/powerpoint/2010/main" val="1853646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A39CE81-D656-453C-A1FF-90FD3AC34460}"/>
              </a:ext>
            </a:extLst>
          </p:cNvPr>
          <p:cNvSpPr/>
          <p:nvPr/>
        </p:nvSpPr>
        <p:spPr>
          <a:xfrm>
            <a:off x="834886" y="992761"/>
            <a:ext cx="8905461" cy="1200329"/>
          </a:xfrm>
          <a:prstGeom prst="rect">
            <a:avLst/>
          </a:prstGeom>
        </p:spPr>
        <p:txBody>
          <a:bodyPr wrap="square">
            <a:spAutoFit/>
          </a:bodyPr>
          <a:lstStyle/>
          <a:p>
            <a:r>
              <a:rPr lang="en-GB" sz="2400" b="1" dirty="0">
                <a:solidFill>
                  <a:srgbClr val="0C1F32"/>
                </a:solidFill>
                <a:latin typeface="Nunito"/>
              </a:rPr>
              <a:t>Chances are you’re probably well aware of Newton, Einstein and Turing, but when it comes to famous female mathematicians, their achievements are less well known.</a:t>
            </a:r>
            <a:endParaRPr lang="en-GB" sz="2400" dirty="0"/>
          </a:p>
        </p:txBody>
      </p:sp>
      <p:sp>
        <p:nvSpPr>
          <p:cNvPr id="3" name="TextBox 2">
            <a:extLst>
              <a:ext uri="{FF2B5EF4-FFF2-40B4-BE49-F238E27FC236}">
                <a16:creationId xmlns:a16="http://schemas.microsoft.com/office/drawing/2014/main" id="{690EBEF0-B7E6-49BC-832E-91EBC777BEAD}"/>
              </a:ext>
            </a:extLst>
          </p:cNvPr>
          <p:cNvSpPr txBox="1"/>
          <p:nvPr/>
        </p:nvSpPr>
        <p:spPr>
          <a:xfrm>
            <a:off x="1046922" y="198782"/>
            <a:ext cx="4574009" cy="461665"/>
          </a:xfrm>
          <a:prstGeom prst="rect">
            <a:avLst/>
          </a:prstGeom>
          <a:noFill/>
        </p:spPr>
        <p:txBody>
          <a:bodyPr wrap="none" rtlCol="0">
            <a:spAutoFit/>
          </a:bodyPr>
          <a:lstStyle/>
          <a:p>
            <a:r>
              <a:rPr lang="en-GB" sz="2400" dirty="0"/>
              <a:t>Famous Women Mathematicians</a:t>
            </a:r>
          </a:p>
        </p:txBody>
      </p:sp>
      <p:pic>
        <p:nvPicPr>
          <p:cNvPr id="5" name="Picture 4">
            <a:extLst>
              <a:ext uri="{FF2B5EF4-FFF2-40B4-BE49-F238E27FC236}">
                <a16:creationId xmlns:a16="http://schemas.microsoft.com/office/drawing/2014/main" id="{488892CD-6020-44E1-9C54-3F62EA08720A}"/>
              </a:ext>
            </a:extLst>
          </p:cNvPr>
          <p:cNvPicPr>
            <a:picLocks noChangeAspect="1"/>
          </p:cNvPicPr>
          <p:nvPr/>
        </p:nvPicPr>
        <p:blipFill>
          <a:blip r:embed="rId2"/>
          <a:stretch>
            <a:fillRect/>
          </a:stretch>
        </p:blipFill>
        <p:spPr>
          <a:xfrm>
            <a:off x="325092" y="2311306"/>
            <a:ext cx="4034874" cy="2235387"/>
          </a:xfrm>
          <a:prstGeom prst="rect">
            <a:avLst/>
          </a:prstGeom>
        </p:spPr>
      </p:pic>
      <p:pic>
        <p:nvPicPr>
          <p:cNvPr id="6" name="Picture 5">
            <a:extLst>
              <a:ext uri="{FF2B5EF4-FFF2-40B4-BE49-F238E27FC236}">
                <a16:creationId xmlns:a16="http://schemas.microsoft.com/office/drawing/2014/main" id="{B9F77D17-6E70-4398-B20A-6800E2DB982F}"/>
              </a:ext>
            </a:extLst>
          </p:cNvPr>
          <p:cNvPicPr>
            <a:picLocks noChangeAspect="1"/>
          </p:cNvPicPr>
          <p:nvPr/>
        </p:nvPicPr>
        <p:blipFill>
          <a:blip r:embed="rId3"/>
          <a:stretch>
            <a:fillRect/>
          </a:stretch>
        </p:blipFill>
        <p:spPr>
          <a:xfrm>
            <a:off x="4965839" y="2193090"/>
            <a:ext cx="4509465" cy="2567236"/>
          </a:xfrm>
          <a:prstGeom prst="rect">
            <a:avLst/>
          </a:prstGeom>
        </p:spPr>
      </p:pic>
    </p:spTree>
    <p:extLst>
      <p:ext uri="{BB962C8B-B14F-4D97-AF65-F5344CB8AC3E}">
        <p14:creationId xmlns:p14="http://schemas.microsoft.com/office/powerpoint/2010/main" val="41392778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D7A28FE-1F0E-455B-A262-84095FABBBB3}"/>
              </a:ext>
            </a:extLst>
          </p:cNvPr>
          <p:cNvPicPr>
            <a:picLocks noChangeAspect="1"/>
          </p:cNvPicPr>
          <p:nvPr/>
        </p:nvPicPr>
        <p:blipFill>
          <a:blip r:embed="rId2"/>
          <a:stretch>
            <a:fillRect/>
          </a:stretch>
        </p:blipFill>
        <p:spPr>
          <a:xfrm>
            <a:off x="534434" y="109537"/>
            <a:ext cx="3427966" cy="4804250"/>
          </a:xfrm>
          <a:prstGeom prst="rect">
            <a:avLst/>
          </a:prstGeom>
        </p:spPr>
      </p:pic>
      <p:pic>
        <p:nvPicPr>
          <p:cNvPr id="3" name="Picture 2">
            <a:extLst>
              <a:ext uri="{FF2B5EF4-FFF2-40B4-BE49-F238E27FC236}">
                <a16:creationId xmlns:a16="http://schemas.microsoft.com/office/drawing/2014/main" id="{38BA9C17-519E-4556-BEC5-BDA4C03C9830}"/>
              </a:ext>
            </a:extLst>
          </p:cNvPr>
          <p:cNvPicPr>
            <a:picLocks noChangeAspect="1"/>
          </p:cNvPicPr>
          <p:nvPr/>
        </p:nvPicPr>
        <p:blipFill>
          <a:blip r:embed="rId3"/>
          <a:stretch>
            <a:fillRect/>
          </a:stretch>
        </p:blipFill>
        <p:spPr>
          <a:xfrm>
            <a:off x="3962400" y="2952465"/>
            <a:ext cx="4704877" cy="3251338"/>
          </a:xfrm>
          <a:prstGeom prst="rect">
            <a:avLst/>
          </a:prstGeom>
        </p:spPr>
      </p:pic>
      <p:pic>
        <p:nvPicPr>
          <p:cNvPr id="4" name="Picture 3">
            <a:extLst>
              <a:ext uri="{FF2B5EF4-FFF2-40B4-BE49-F238E27FC236}">
                <a16:creationId xmlns:a16="http://schemas.microsoft.com/office/drawing/2014/main" id="{FF7AE8AA-57D8-4AB4-90AB-AD1DE96FAF7A}"/>
              </a:ext>
            </a:extLst>
          </p:cNvPr>
          <p:cNvPicPr>
            <a:picLocks noChangeAspect="1"/>
          </p:cNvPicPr>
          <p:nvPr/>
        </p:nvPicPr>
        <p:blipFill>
          <a:blip r:embed="rId4"/>
          <a:stretch>
            <a:fillRect/>
          </a:stretch>
        </p:blipFill>
        <p:spPr>
          <a:xfrm>
            <a:off x="7898712" y="348076"/>
            <a:ext cx="4187271" cy="2973569"/>
          </a:xfrm>
          <a:prstGeom prst="rect">
            <a:avLst/>
          </a:prstGeom>
        </p:spPr>
      </p:pic>
    </p:spTree>
    <p:extLst>
      <p:ext uri="{BB962C8B-B14F-4D97-AF65-F5344CB8AC3E}">
        <p14:creationId xmlns:p14="http://schemas.microsoft.com/office/powerpoint/2010/main" val="35560190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3663" y="1794252"/>
            <a:ext cx="6158499" cy="354169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283335" y="1794252"/>
            <a:ext cx="5713424" cy="3477875"/>
          </a:xfrm>
          <a:prstGeom prst="rect">
            <a:avLst/>
          </a:prstGeom>
          <a:noFill/>
        </p:spPr>
        <p:txBody>
          <a:bodyPr wrap="none" rtlCol="0">
            <a:spAutoFit/>
          </a:bodyPr>
          <a:lstStyle/>
          <a:p>
            <a:r>
              <a:rPr lang="en-GB" sz="4400" dirty="0"/>
              <a:t>It took me </a:t>
            </a:r>
          </a:p>
          <a:p>
            <a:r>
              <a:rPr lang="en-GB" sz="4400" dirty="0"/>
              <a:t>17 years and 114 days</a:t>
            </a:r>
          </a:p>
          <a:p>
            <a:r>
              <a:rPr lang="en-GB" sz="4400" dirty="0"/>
              <a:t>to become an</a:t>
            </a:r>
          </a:p>
          <a:p>
            <a:r>
              <a:rPr lang="en-GB" sz="4400" dirty="0"/>
              <a:t>overnight success</a:t>
            </a:r>
          </a:p>
          <a:p>
            <a:r>
              <a:rPr lang="en-GB" sz="4400" dirty="0"/>
              <a:t>				</a:t>
            </a:r>
            <a:r>
              <a:rPr lang="en-GB" sz="2400" dirty="0"/>
              <a:t>-Lionel Messi</a:t>
            </a:r>
            <a:endParaRPr lang="en-GB" sz="4400" dirty="0"/>
          </a:p>
        </p:txBody>
      </p:sp>
      <p:sp>
        <p:nvSpPr>
          <p:cNvPr id="4" name="Rectangle 3"/>
          <p:cNvSpPr/>
          <p:nvPr/>
        </p:nvSpPr>
        <p:spPr>
          <a:xfrm>
            <a:off x="-103030" y="6375042"/>
            <a:ext cx="4752304" cy="48295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218712" y="1285875"/>
            <a:ext cx="2937164" cy="4066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82526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2513" y="1175689"/>
            <a:ext cx="6032666" cy="4124206"/>
          </a:xfrm>
          <a:prstGeom prst="rect">
            <a:avLst/>
          </a:prstGeom>
          <a:noFill/>
        </p:spPr>
        <p:txBody>
          <a:bodyPr wrap="square" rtlCol="0">
            <a:spAutoFit/>
          </a:bodyPr>
          <a:lstStyle/>
          <a:p>
            <a:r>
              <a:rPr lang="en-GB" sz="4400" dirty="0"/>
              <a:t>“People tell me that I’m born with natural talent</a:t>
            </a:r>
          </a:p>
          <a:p>
            <a:r>
              <a:rPr lang="en-GB" sz="4400" dirty="0"/>
              <a:t>I’m like . . . uh no!</a:t>
            </a:r>
          </a:p>
          <a:p>
            <a:r>
              <a:rPr lang="en-GB" sz="4400" dirty="0"/>
              <a:t>. . . I just practice.”</a:t>
            </a:r>
          </a:p>
          <a:p>
            <a:endParaRPr lang="en-GB" dirty="0"/>
          </a:p>
          <a:p>
            <a:pPr algn="r"/>
            <a:r>
              <a:rPr lang="en-GB" sz="2400" dirty="0"/>
              <a:t>- Ed </a:t>
            </a:r>
            <a:r>
              <a:rPr lang="en-GB" sz="2400" dirty="0" err="1"/>
              <a:t>Sheeran</a:t>
            </a:r>
            <a:endParaRPr lang="en-GB" sz="2400" dirty="0"/>
          </a:p>
        </p:txBody>
      </p:sp>
      <p:pic>
        <p:nvPicPr>
          <p:cNvPr id="3074" name="Picture 2" descr="\\scotland.gov.uk\dc2\FS1_Home\U416357\ed.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982691" y="1175689"/>
            <a:ext cx="2058904" cy="24944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82705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2513" y="1175689"/>
            <a:ext cx="6032666" cy="4124206"/>
          </a:xfrm>
          <a:prstGeom prst="rect">
            <a:avLst/>
          </a:prstGeom>
          <a:noFill/>
        </p:spPr>
        <p:txBody>
          <a:bodyPr wrap="square" rtlCol="0">
            <a:spAutoFit/>
          </a:bodyPr>
          <a:lstStyle/>
          <a:p>
            <a:r>
              <a:rPr lang="en-GB" sz="4400" dirty="0"/>
              <a:t>“People tell me that I’m born with natural talent</a:t>
            </a:r>
          </a:p>
          <a:p>
            <a:r>
              <a:rPr lang="en-GB" sz="4400" dirty="0"/>
              <a:t>I’m like . . . uh no!</a:t>
            </a:r>
          </a:p>
          <a:p>
            <a:r>
              <a:rPr lang="en-GB" sz="4400" dirty="0"/>
              <a:t>. . . I just practice.”</a:t>
            </a:r>
          </a:p>
          <a:p>
            <a:endParaRPr lang="en-GB" dirty="0"/>
          </a:p>
          <a:p>
            <a:pPr algn="r"/>
            <a:r>
              <a:rPr lang="en-GB" sz="2400" dirty="0"/>
              <a:t>- Ed </a:t>
            </a:r>
            <a:r>
              <a:rPr lang="en-GB" sz="2400" dirty="0" err="1"/>
              <a:t>Sheeran</a:t>
            </a:r>
            <a:endParaRPr lang="en-GB" sz="2400" dirty="0"/>
          </a:p>
        </p:txBody>
      </p:sp>
      <p:pic>
        <p:nvPicPr>
          <p:cNvPr id="3074" name="Picture 2" descr="\\scotland.gov.uk\dc2\FS1_Home\U416357\ed.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982691" y="1175689"/>
            <a:ext cx="2058904" cy="24944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64822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Image result for growth mindset quotes for kid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65397" y="952500"/>
            <a:ext cx="7037087" cy="484338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flipH="1">
            <a:off x="5373092" y="4465982"/>
            <a:ext cx="3943185" cy="769441"/>
          </a:xfrm>
          <a:prstGeom prst="rect">
            <a:avLst/>
          </a:prstGeom>
          <a:noFill/>
          <a:ln>
            <a:solidFill>
              <a:schemeClr val="tx1"/>
            </a:solidFill>
          </a:ln>
        </p:spPr>
        <p:txBody>
          <a:bodyPr wrap="square" rtlCol="0">
            <a:spAutoFit/>
          </a:bodyPr>
          <a:lstStyle/>
          <a:p>
            <a:r>
              <a:rPr lang="en-GB" sz="4400" dirty="0"/>
              <a:t>Fixed </a:t>
            </a:r>
            <a:r>
              <a:rPr lang="en-GB" sz="4400" dirty="0" err="1"/>
              <a:t>Mindset</a:t>
            </a:r>
            <a:endParaRPr lang="en-GB" sz="4400" dirty="0"/>
          </a:p>
        </p:txBody>
      </p:sp>
      <p:sp>
        <p:nvSpPr>
          <p:cNvPr id="3" name="TextBox 2"/>
          <p:cNvSpPr txBox="1"/>
          <p:nvPr/>
        </p:nvSpPr>
        <p:spPr>
          <a:xfrm flipH="1">
            <a:off x="7719694" y="2712474"/>
            <a:ext cx="2279374" cy="1323439"/>
          </a:xfrm>
          <a:prstGeom prst="rect">
            <a:avLst/>
          </a:prstGeom>
          <a:noFill/>
          <a:ln>
            <a:solidFill>
              <a:schemeClr val="tx1"/>
            </a:solidFill>
          </a:ln>
        </p:spPr>
        <p:txBody>
          <a:bodyPr wrap="square" rtlCol="0">
            <a:spAutoFit/>
          </a:bodyPr>
          <a:lstStyle/>
          <a:p>
            <a:r>
              <a:rPr lang="en-GB" sz="4000" dirty="0"/>
              <a:t>Growth </a:t>
            </a:r>
            <a:r>
              <a:rPr lang="en-GB" sz="4000" dirty="0" err="1"/>
              <a:t>Mindset</a:t>
            </a:r>
            <a:endParaRPr lang="en-GB" sz="4000" dirty="0"/>
          </a:p>
        </p:txBody>
      </p:sp>
    </p:spTree>
    <p:extLst>
      <p:ext uri="{BB962C8B-B14F-4D97-AF65-F5344CB8AC3E}">
        <p14:creationId xmlns:p14="http://schemas.microsoft.com/office/powerpoint/2010/main" val="598708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87633" y="352792"/>
            <a:ext cx="8143875" cy="5495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297182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19270"/>
            <a:ext cx="9316278" cy="6987209"/>
          </a:xfrm>
          <a:prstGeom prst="rect">
            <a:avLst/>
          </a:prstGeom>
        </p:spPr>
      </p:pic>
    </p:spTree>
    <p:extLst>
      <p:ext uri="{BB962C8B-B14F-4D97-AF65-F5344CB8AC3E}">
        <p14:creationId xmlns:p14="http://schemas.microsoft.com/office/powerpoint/2010/main" val="5613507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F0C9955-8FAB-45F4-AF2A-9D89E84EF756}"/>
              </a:ext>
            </a:extLst>
          </p:cNvPr>
          <p:cNvSpPr txBox="1"/>
          <p:nvPr/>
        </p:nvSpPr>
        <p:spPr>
          <a:xfrm>
            <a:off x="1020417" y="1192696"/>
            <a:ext cx="9872870" cy="3416320"/>
          </a:xfrm>
          <a:prstGeom prst="rect">
            <a:avLst/>
          </a:prstGeom>
          <a:noFill/>
        </p:spPr>
        <p:txBody>
          <a:bodyPr wrap="square" rtlCol="0">
            <a:spAutoFit/>
          </a:bodyPr>
          <a:lstStyle/>
          <a:p>
            <a:r>
              <a:rPr lang="en-GB" sz="3600" b="1" dirty="0"/>
              <a:t>Our Maths lessons at Chetwynd</a:t>
            </a:r>
          </a:p>
          <a:p>
            <a:endParaRPr lang="en-GB" sz="3600" b="1" dirty="0"/>
          </a:p>
          <a:p>
            <a:r>
              <a:rPr lang="en-GB" sz="3600" b="1" dirty="0"/>
              <a:t>Within our lessons children have the chance</a:t>
            </a:r>
          </a:p>
          <a:p>
            <a:r>
              <a:rPr lang="en-GB" sz="3600" b="1" dirty="0"/>
              <a:t>to use equipment, using pictorial representations and completing written calculations.  </a:t>
            </a:r>
          </a:p>
        </p:txBody>
      </p:sp>
    </p:spTree>
    <p:extLst>
      <p:ext uri="{BB962C8B-B14F-4D97-AF65-F5344CB8AC3E}">
        <p14:creationId xmlns:p14="http://schemas.microsoft.com/office/powerpoint/2010/main" val="25361559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4B9F0A0-126E-47BB-9D47-5CCD50FD0CB0}"/>
              </a:ext>
            </a:extLst>
          </p:cNvPr>
          <p:cNvSpPr txBox="1"/>
          <p:nvPr/>
        </p:nvSpPr>
        <p:spPr>
          <a:xfrm>
            <a:off x="596348" y="543339"/>
            <a:ext cx="7036904" cy="923330"/>
          </a:xfrm>
          <a:prstGeom prst="rect">
            <a:avLst/>
          </a:prstGeom>
          <a:noFill/>
        </p:spPr>
        <p:txBody>
          <a:bodyPr wrap="square" rtlCol="0">
            <a:spAutoFit/>
          </a:bodyPr>
          <a:lstStyle/>
          <a:p>
            <a:r>
              <a:rPr lang="en-GB" dirty="0"/>
              <a:t>Year 5 Place value PPT</a:t>
            </a:r>
          </a:p>
          <a:p>
            <a:endParaRPr lang="en-GB" dirty="0"/>
          </a:p>
          <a:p>
            <a:r>
              <a:rPr lang="en-GB" dirty="0"/>
              <a:t>See separate PPT</a:t>
            </a:r>
          </a:p>
        </p:txBody>
      </p:sp>
    </p:spTree>
    <p:extLst>
      <p:ext uri="{BB962C8B-B14F-4D97-AF65-F5344CB8AC3E}">
        <p14:creationId xmlns:p14="http://schemas.microsoft.com/office/powerpoint/2010/main" val="8710174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382637-B52D-4969-8CC5-05860342F274}"/>
              </a:ext>
            </a:extLst>
          </p:cNvPr>
          <p:cNvSpPr txBox="1"/>
          <p:nvPr/>
        </p:nvSpPr>
        <p:spPr>
          <a:xfrm>
            <a:off x="1722783" y="702365"/>
            <a:ext cx="8759687" cy="584775"/>
          </a:xfrm>
          <a:prstGeom prst="rect">
            <a:avLst/>
          </a:prstGeom>
          <a:noFill/>
        </p:spPr>
        <p:txBody>
          <a:bodyPr wrap="square" rtlCol="0">
            <a:spAutoFit/>
          </a:bodyPr>
          <a:lstStyle/>
          <a:p>
            <a:r>
              <a:rPr lang="en-GB" sz="3200" dirty="0"/>
              <a:t>Parent Booklets – white rose education.com</a:t>
            </a:r>
          </a:p>
        </p:txBody>
      </p:sp>
      <p:pic>
        <p:nvPicPr>
          <p:cNvPr id="3" name="Picture 2">
            <a:extLst>
              <a:ext uri="{FF2B5EF4-FFF2-40B4-BE49-F238E27FC236}">
                <a16:creationId xmlns:a16="http://schemas.microsoft.com/office/drawing/2014/main" id="{9297C2CC-0303-4B10-94C0-5D7F102D566F}"/>
              </a:ext>
            </a:extLst>
          </p:cNvPr>
          <p:cNvPicPr>
            <a:picLocks noChangeAspect="1"/>
          </p:cNvPicPr>
          <p:nvPr/>
        </p:nvPicPr>
        <p:blipFill>
          <a:blip r:embed="rId2"/>
          <a:stretch>
            <a:fillRect/>
          </a:stretch>
        </p:blipFill>
        <p:spPr>
          <a:xfrm>
            <a:off x="628235" y="1486728"/>
            <a:ext cx="2533650" cy="3619500"/>
          </a:xfrm>
          <a:prstGeom prst="rect">
            <a:avLst/>
          </a:prstGeom>
        </p:spPr>
      </p:pic>
      <p:pic>
        <p:nvPicPr>
          <p:cNvPr id="4" name="Picture 3">
            <a:extLst>
              <a:ext uri="{FF2B5EF4-FFF2-40B4-BE49-F238E27FC236}">
                <a16:creationId xmlns:a16="http://schemas.microsoft.com/office/drawing/2014/main" id="{5D5AE2CB-CE47-417C-AD73-C832DFB01A63}"/>
              </a:ext>
            </a:extLst>
          </p:cNvPr>
          <p:cNvPicPr>
            <a:picLocks noChangeAspect="1"/>
          </p:cNvPicPr>
          <p:nvPr/>
        </p:nvPicPr>
        <p:blipFill>
          <a:blip r:embed="rId3"/>
          <a:stretch>
            <a:fillRect/>
          </a:stretch>
        </p:blipFill>
        <p:spPr>
          <a:xfrm>
            <a:off x="4843462" y="1628775"/>
            <a:ext cx="3478903" cy="5000096"/>
          </a:xfrm>
          <a:prstGeom prst="rect">
            <a:avLst/>
          </a:prstGeom>
        </p:spPr>
      </p:pic>
    </p:spTree>
    <p:extLst>
      <p:ext uri="{BB962C8B-B14F-4D97-AF65-F5344CB8AC3E}">
        <p14:creationId xmlns:p14="http://schemas.microsoft.com/office/powerpoint/2010/main" val="9182236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AF7A580-53CA-4D71-A673-A8F1DF523380}"/>
              </a:ext>
            </a:extLst>
          </p:cNvPr>
          <p:cNvPicPr>
            <a:picLocks noChangeAspect="1"/>
          </p:cNvPicPr>
          <p:nvPr/>
        </p:nvPicPr>
        <p:blipFill>
          <a:blip r:embed="rId2"/>
          <a:stretch>
            <a:fillRect/>
          </a:stretch>
        </p:blipFill>
        <p:spPr>
          <a:xfrm>
            <a:off x="2393880" y="1001367"/>
            <a:ext cx="4428951" cy="4691101"/>
          </a:xfrm>
          <a:prstGeom prst="rect">
            <a:avLst/>
          </a:prstGeom>
          <a:ln>
            <a:solidFill>
              <a:srgbClr val="FFFFFF"/>
            </a:solidFill>
          </a:ln>
          <a:effectLst>
            <a:softEdge rad="12700"/>
          </a:effectLst>
        </p:spPr>
      </p:pic>
    </p:spTree>
    <p:extLst>
      <p:ext uri="{BB962C8B-B14F-4D97-AF65-F5344CB8AC3E}">
        <p14:creationId xmlns:p14="http://schemas.microsoft.com/office/powerpoint/2010/main" val="216372432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03EDB45499E3C4A9CABBFB5D3A49FC1" ma:contentTypeVersion="" ma:contentTypeDescription="Create a new document." ma:contentTypeScope="" ma:versionID="5c5f75ac7c3d579760b9791698263576">
  <xsd:schema xmlns:xsd="http://www.w3.org/2001/XMLSchema" xmlns:xs="http://www.w3.org/2001/XMLSchema" xmlns:p="http://schemas.microsoft.com/office/2006/metadata/properties" xmlns:ns2="1b74abb2-0bc9-42e8-aab0-5e5156035123" targetNamespace="http://schemas.microsoft.com/office/2006/metadata/properties" ma:root="true" ma:fieldsID="b9ac8e7a53c5cc55c3a307b0fefe977b" ns2:_="">
    <xsd:import namespace="1b74abb2-0bc9-42e8-aab0-5e5156035123"/>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b74abb2-0bc9-42e8-aab0-5e515603512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7088AE7-7215-4BAD-8BAD-6B2BEE5C71C0}">
  <ds:schemaRefs>
    <ds:schemaRef ds:uri="http://www.w3.org/XML/1998/namespace"/>
    <ds:schemaRef ds:uri="http://schemas.microsoft.com/office/2006/metadata/properties"/>
    <ds:schemaRef ds:uri="http://purl.org/dc/dcmitype/"/>
    <ds:schemaRef ds:uri="http://schemas.microsoft.com/office/2006/documentManagement/types"/>
    <ds:schemaRef ds:uri="http://purl.org/dc/elements/1.1/"/>
    <ds:schemaRef ds:uri="http://purl.org/dc/terms/"/>
    <ds:schemaRef ds:uri="http://schemas.microsoft.com/office/infopath/2007/PartnerControls"/>
    <ds:schemaRef ds:uri="http://schemas.openxmlformats.org/package/2006/metadata/core-properties"/>
    <ds:schemaRef ds:uri="1b74abb2-0bc9-42e8-aab0-5e5156035123"/>
  </ds:schemaRefs>
</ds:datastoreItem>
</file>

<file path=customXml/itemProps2.xml><?xml version="1.0" encoding="utf-8"?>
<ds:datastoreItem xmlns:ds="http://schemas.openxmlformats.org/officeDocument/2006/customXml" ds:itemID="{C56E4A4B-7434-4D2D-8280-5C87EAB77F9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b74abb2-0bc9-42e8-aab0-5e515603512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E33887E-9361-4BD8-BA72-BA757F5DF85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725</TotalTime>
  <Words>967</Words>
  <Application>Microsoft Office PowerPoint</Application>
  <PresentationFormat>Widescreen</PresentationFormat>
  <Paragraphs>125</Paragraphs>
  <Slides>28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Nunito</vt:lpstr>
      <vt:lpstr>Raleway</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your Words Change your Mindset.</vt:lpstr>
      <vt:lpstr>Change your Words Change your Mindset.</vt:lpstr>
      <vt:lpstr>Change your Words Change your Mindset.</vt:lpstr>
      <vt:lpstr>Change your Words Change your Mindset.</vt:lpstr>
      <vt:lpstr>Change your Words Change your Mindset.</vt:lpstr>
      <vt:lpstr>Change your Words Change your Mindset.</vt:lpstr>
      <vt:lpstr>PowerPoint Presentation</vt:lpstr>
      <vt:lpstr>PowerPoint Presentation</vt:lpstr>
      <vt:lpstr>The power of Yet.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 Developing a Mathematical Mindset</dc:title>
  <dc:creator>Robert McCallum</dc:creator>
  <cp:lastModifiedBy>M Wallis CJS</cp:lastModifiedBy>
  <cp:revision>65</cp:revision>
  <dcterms:created xsi:type="dcterms:W3CDTF">2016-09-01T21:43:40Z</dcterms:created>
  <dcterms:modified xsi:type="dcterms:W3CDTF">2024-02-26T20:19:35Z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0x010100403EDB45499E3C4A9CABBFB5D3A49FC1</vt:lpwstr>
  </property>
</Properties>
</file>